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71" r:id="rId12"/>
    <p:sldId id="272" r:id="rId13"/>
    <p:sldId id="266" r:id="rId14"/>
    <p:sldId id="267" r:id="rId15"/>
    <p:sldId id="273" r:id="rId16"/>
    <p:sldId id="268" r:id="rId17"/>
    <p:sldId id="269" r:id="rId18"/>
    <p:sldId id="275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40" autoAdjust="0"/>
  </p:normalViewPr>
  <p:slideViewPr>
    <p:cSldViewPr snapToGrid="0">
      <p:cViewPr>
        <p:scale>
          <a:sx n="125" d="100"/>
          <a:sy n="125" d="100"/>
        </p:scale>
        <p:origin x="37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98038-8D9F-4527-B32A-CD97191C4FF6}" type="datetimeFigureOut">
              <a:rPr lang="fr-FR" smtClean="0"/>
              <a:t>20/10/2025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02E4E-1EC0-4D02-A3DA-F2579C2E13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69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4 acteurs principaux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Utilisateur → Frontend → Backend → Base de données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Processus sécurisé en cascade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avec validation à chaque étape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Gestion intelligente des erreurs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pour une meilleure expérience utilisateur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⚡ Étapes clés du processus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1. Saisie utilisateur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L'utilisateur remplit email + mot de passe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Validation immédiate côté client (format email, champs requis)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2. Envoi des données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Requête POST vers /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/login avec les identifiants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Transmission sécurisée des données sensibles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3. Vérifications backend (3 niveaux)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✅ 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Existence du compte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Recherche par email dans la BDD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✅ 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Mot de passe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Vérification avec hachage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BCrypt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✅ 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Statut du compte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Confirmation que l'email est validé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99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 Gestion automatique des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Intercepteur HTTP intelligent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qui injecte automatiquement le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dans chaque requête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Renouvellement transparent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l'utilisateur ne se rend compte de rien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Récupération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après rafraîchissement de page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🛡️ Sécurité renforcée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en mémoire uniquement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pas de stockage permanent côté client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sécurisé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stocké dans un cookie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HttpOnly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Protection contre le vol de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durée de vie courte des JWT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✨ Expérience utilisateur fluide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Navigation sans interruption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pas de déconnexions inattendues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Rechargement de page géré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reconnexion automatique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Transparence totale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l'utilisateur reste concentré sur ses tâches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777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7 services testés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couverture complète des composants critiques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 moderne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 réalistes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génération automatique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 parfaite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Tests d'Intégration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Base de données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>
                <a:solidFill>
                  <a:srgbClr val="CCCCCC"/>
                </a:solidFill>
                <a:effectLst/>
                <a:latin typeface="Segoe WPC"/>
              </a:rPr>
              <a:t>Scénarios complets</a:t>
            </a:r>
            <a:r>
              <a:rPr lang="fr-FR" b="0" i="0">
                <a:solidFill>
                  <a:srgbClr val="CCCCCC"/>
                </a:solidFill>
                <a:effectLst/>
                <a:latin typeface="Segoe WPC"/>
              </a:rPr>
              <a:t> : du contrôleur à la persistance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534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452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329E8-4209-4F6C-B1A8-5107EE194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5F34C-5203-4DAF-B0FD-86A8EFABD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353570-8109-45E2-B437-C7F5D47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5947C9-E215-443B-9AE5-FA1DA321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8577C-09A3-41BD-B078-E3076224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F5C64-94BF-460A-B2ED-ADB45577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0FE08B-FFCB-4295-8EEB-8B9834F1B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08248-01E8-44D8-A500-87F9E2CA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F10EE6-C467-496D-97D4-323A1B4C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73E478-DEE2-43D9-9E26-B6E33C54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2429366-BC5B-42A3-B1DD-D43D9E8ED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1B23AE-2D5E-4D77-9786-9DF2142CF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81B69-54CE-4C9E-A61A-2D8065E3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5175DE-3D01-4AF9-89FC-84FBDA48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FC7DE-7CD3-4D50-BE8E-9CFF6A8B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6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E7BAB-F01D-48F5-A63C-7CAE497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7DBE-959C-4F92-9830-B6690D52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ED341-14EF-4154-A4F0-B1F56001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E38692-4964-48B4-B1F3-13A82D6F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EA9AB-DB22-419B-A50A-FF977C61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8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BF4C5-F419-4239-BBF7-FC133C42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7CF39-6F05-4723-BA9A-15DBDC8B1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73B682-4694-467B-9920-CC7C32E2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0714FD-2877-4CEF-B066-664CE718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E3B0BC-66A0-497E-B513-45A772F2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E6432-B5AA-49D9-863B-7D365D66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E62460-5C35-49BC-9AFD-02EF7EAD6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4F1253-D053-4563-AA2A-40C71B696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AFB6D2-76F8-48F4-A2C0-C1EB440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142DAF-6983-435A-93DE-0F880622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C987F3-BEAF-4D8C-84BE-17B97B8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ECEB3-774D-467A-B4C4-75ECBBE6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7274FA-710B-43B8-8184-4823CC9BC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627E3C-C47D-429E-9CFF-D01C9131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9BC95-E23C-41FE-AC17-E04C0262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93AB35-3C91-4A29-A7EA-3EF89AA6D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ADD9BD-FBCF-4794-B0D8-08153FD3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6EC096-CBF1-4299-9B0E-78783255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CA7085-B971-43D4-AEA6-32C08560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540BE-6919-44A7-B568-D891124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B8ADD1-BA9F-4BBB-8D79-65E25638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0F4AF4-C58F-4949-B092-D2C41BEB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868D27-4540-4B95-91BF-89659BC4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0AB259F-C864-4B65-BE50-472E0AA0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71F23A-2439-4DE1-BA7E-2187F4DD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C230DE-1688-495B-AA65-3A6343EE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F9B20-E11B-4B23-9DC6-2A2E4886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A712-0E7A-45E0-AC50-04C9E728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518A38-A95A-464A-9D54-980147187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97FC82-C9F0-4089-8056-869EE9E6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AC2383-FC4C-4A98-AB8D-A9998F69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4A7AA1-3ECD-4FE1-8F5C-07CF7884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3EB86-8955-45C0-95F1-CE40154F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4E702F-E01E-4D24-A01E-8556315E0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9F86CE-D842-405E-A0F7-F3C1B0F1F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DBD6F1-BBDC-43A4-B797-B0F6B79A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BF037-6A17-4668-A8BD-C04E509E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BBE68A-9CD1-495E-8123-0044A5C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CAD975-2F25-4ED0-B35C-683A93B8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B0C99-CB55-45CB-A821-C68919A7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11524-08AB-4695-9B6D-4D50CCB2E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7A0D57-1EB4-4278-9874-28BED86DF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1512F3-DA66-4E42-97AE-A1B58B765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3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50145-3987-45C8-A3B7-433EF2E48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87965"/>
            <a:ext cx="9144000" cy="2387600"/>
          </a:xfrm>
        </p:spPr>
        <p:txBody>
          <a:bodyPr/>
          <a:lstStyle/>
          <a:p>
            <a:r>
              <a:rPr lang="en-US" dirty="0"/>
              <a:t>Mahdi Mcheik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54CA3B-BE5D-4618-866D-D1FBBFE44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91714"/>
            <a:ext cx="9144000" cy="1655762"/>
          </a:xfrm>
        </p:spPr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obtenir</a:t>
            </a:r>
            <a:r>
              <a:rPr lang="en-US" dirty="0"/>
              <a:t> le </a:t>
            </a:r>
            <a:r>
              <a:rPr lang="en-US" dirty="0" err="1"/>
              <a:t>titre</a:t>
            </a:r>
            <a:r>
              <a:rPr lang="en-US" dirty="0"/>
              <a:t> </a:t>
            </a:r>
          </a:p>
          <a:p>
            <a:r>
              <a:rPr lang="en-US" dirty="0" err="1"/>
              <a:t>Concpeteur</a:t>
            </a:r>
            <a:r>
              <a:rPr lang="en-US" dirty="0"/>
              <a:t> d</a:t>
            </a:r>
            <a:r>
              <a:rPr lang="fr-FR" dirty="0" err="1"/>
              <a:t>éveloppeur</a:t>
            </a:r>
            <a:r>
              <a:rPr lang="fr-FR" dirty="0"/>
              <a:t> d’applications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E26C5-305D-4A74-8FF0-55EC153A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5345" y="1941682"/>
            <a:ext cx="12192000" cy="51458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CC94EC-B59A-411F-BA60-FC82F2CD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85" y="4320988"/>
            <a:ext cx="2527402" cy="10109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505008"/>
            <a:ext cx="448235" cy="4419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1C7BDA8-F9A2-4E91-95F3-E1267D0A1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70" y="5331949"/>
            <a:ext cx="2599765" cy="14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9" y="223871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277750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E6BF87-06C7-4475-88CB-5F827CB07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303" y="1386603"/>
            <a:ext cx="5990787" cy="521206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F83D990-98B7-4F65-B9D0-F26C91E9C82C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Identification par email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Saisie de l'email et du mot de passe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Validation en temps réel des champs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Messages d'erreur contextuels</a:t>
            </a:r>
          </a:p>
        </p:txBody>
      </p:sp>
    </p:spTree>
    <p:extLst>
      <p:ext uri="{BB962C8B-B14F-4D97-AF65-F5344CB8AC3E}">
        <p14:creationId xmlns:p14="http://schemas.microsoft.com/office/powerpoint/2010/main" val="352850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88296" y="2275041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-528367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-4040061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6C54FC3-4B0B-4C53-A4D5-AC8854D59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3" y="49099"/>
            <a:ext cx="11860017" cy="132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9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3889E-18 -3.33333E-6 L -0.01354 -0.92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9" y="872620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-528367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885612" y="180856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941415" y="922546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 </a:t>
            </a:r>
            <a:r>
              <a:rPr lang="fr-FR" dirty="0"/>
              <a:t>après</a:t>
            </a:r>
            <a:r>
              <a:rPr lang="en-US" dirty="0"/>
              <a:t>?</a:t>
            </a:r>
            <a:endParaRPr lang="fr-FR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2BF1F2E-58B4-4D6E-A81E-5D106531030F}"/>
              </a:ext>
            </a:extLst>
          </p:cNvPr>
          <p:cNvSpPr txBox="1"/>
          <p:nvPr/>
        </p:nvSpPr>
        <p:spPr>
          <a:xfrm>
            <a:off x="3698740" y="216185"/>
            <a:ext cx="10484253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effectLst/>
                <a:latin typeface="Consolas" panose="020B0609020204030204" pitchFamily="49" charset="0"/>
              </a:rPr>
              <a:t>export const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errorHandlerInterceptor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HttpInterceptorFn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(req, next) =&gt; {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authService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inject(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UserMainService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const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isApiCall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req.url.includes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('/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api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/') ||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req.url.includes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environment.BACK_URL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if 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req.url.includes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('/refresh-token') || !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isApiCall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return next(req);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}</a:t>
            </a:r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return next(req).pipe(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catchError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((err: any) =&gt; {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if 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err.status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=== 401 &amp;&amp; !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isRefreshing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isRefreshing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true;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authService.refreshToken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().pipe(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catchError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refreshErr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 =&gt; {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isRefreshing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false;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authService.reset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throwError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(() =&gt;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refreshErr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}),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switchMap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(() =&gt; {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const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clonedRequest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req.clone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setHeaders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: {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        Authorization: `Bearer ${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authService.token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()}`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    }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});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return next(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clonedRequest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}),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finalize(() =&gt; {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isRefreshing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 = false;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    })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        );            }</a:t>
            </a:r>
          </a:p>
          <a:p>
            <a:br>
              <a:rPr lang="en-US" sz="1200" b="0" dirty="0"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effectLst/>
                <a:latin typeface="Consolas" panose="020B0609020204030204" pitchFamily="49" charset="0"/>
              </a:rPr>
              <a:t>            return 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throwError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(() =&gt; err);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    })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    ) as Observable&lt;</a:t>
            </a:r>
            <a:r>
              <a:rPr lang="en-US" sz="1200" b="0" dirty="0" err="1">
                <a:effectLst/>
                <a:latin typeface="Consolas" panose="020B0609020204030204" pitchFamily="49" charset="0"/>
              </a:rPr>
              <a:t>HttpEvent</a:t>
            </a:r>
            <a:r>
              <a:rPr lang="en-US" sz="1200" b="0" dirty="0">
                <a:effectLst/>
                <a:latin typeface="Consolas" panose="020B0609020204030204" pitchFamily="49" charset="0"/>
              </a:rPr>
              <a:t>&lt;any&gt;&gt;;</a:t>
            </a:r>
          </a:p>
          <a:p>
            <a:r>
              <a:rPr lang="en-US" sz="1200" b="0" dirty="0"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2890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110" y="2459707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-540399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-2012529" y="2496035"/>
            <a:ext cx="15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Profil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4941C36-A809-45BC-8273-686602BB1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32"/>
            <a:ext cx="12271127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913E8A-3A5F-41C8-BBB8-F8A9D86EC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648" y="0"/>
            <a:ext cx="452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39297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31" y="31795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4152100" y="31795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D93556-0B63-4984-92AA-875C2E0B87AD}"/>
              </a:ext>
            </a:extLst>
          </p:cNvPr>
          <p:cNvSpPr txBox="1"/>
          <p:nvPr/>
        </p:nvSpPr>
        <p:spPr>
          <a:xfrm>
            <a:off x="1131277" y="1344795"/>
            <a:ext cx="402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EA64823-7AD9-4D44-9B25-72AFF3E1DA9F}"/>
              </a:ext>
            </a:extLst>
          </p:cNvPr>
          <p:cNvSpPr txBox="1"/>
          <p:nvPr/>
        </p:nvSpPr>
        <p:spPr>
          <a:xfrm>
            <a:off x="1131276" y="1909973"/>
            <a:ext cx="402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Edition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1424976-B7AD-4A4D-9F21-FCC424C0C1AD}"/>
              </a:ext>
            </a:extLst>
          </p:cNvPr>
          <p:cNvSpPr txBox="1"/>
          <p:nvPr/>
        </p:nvSpPr>
        <p:spPr>
          <a:xfrm>
            <a:off x="1131275" y="2475151"/>
            <a:ext cx="4021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Suppression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6809A5D-52E3-461D-8A38-C9991476E82C}"/>
              </a:ext>
            </a:extLst>
          </p:cNvPr>
          <p:cNvSpPr txBox="1"/>
          <p:nvPr/>
        </p:nvSpPr>
        <p:spPr>
          <a:xfrm>
            <a:off x="1131274" y="3040329"/>
            <a:ext cx="402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Consultation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302E866-2D46-473D-BB6C-FFD231383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15100" y="1353235"/>
            <a:ext cx="7430300" cy="50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1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26094 0.1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6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44444E-6 L -0.70924 -0.02431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469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31" y="31795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4152100" y="31795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D93556-0B63-4984-92AA-875C2E0B87AD}"/>
              </a:ext>
            </a:extLst>
          </p:cNvPr>
          <p:cNvSpPr txBox="1"/>
          <p:nvPr/>
        </p:nvSpPr>
        <p:spPr>
          <a:xfrm>
            <a:off x="1131277" y="1344795"/>
            <a:ext cx="402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Sécurité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623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26094 0.1472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47" y="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31" y="31795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4384133" y="29450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D93556-0B63-4984-92AA-875C2E0B87AD}"/>
              </a:ext>
            </a:extLst>
          </p:cNvPr>
          <p:cNvSpPr txBox="1"/>
          <p:nvPr/>
        </p:nvSpPr>
        <p:spPr>
          <a:xfrm>
            <a:off x="564718" y="958297"/>
            <a:ext cx="402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Page </a:t>
            </a:r>
            <a:r>
              <a:rPr lang="fr-FR" dirty="0" err="1"/>
              <a:t>didiée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Détails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4491E2-98BA-4613-A337-067BEE1F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296" y="2244420"/>
            <a:ext cx="7688729" cy="39400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B742DB-44BC-45CD-BF13-11F3F502C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103" y="689793"/>
            <a:ext cx="8652569" cy="55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5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3.33333E-6 L 0.01042 0.689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344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9 0.04862 L -0.76432 0.0314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1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31" y="31795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4384133" y="33973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D93556-0B63-4984-92AA-875C2E0B87AD}"/>
              </a:ext>
            </a:extLst>
          </p:cNvPr>
          <p:cNvSpPr txBox="1"/>
          <p:nvPr/>
        </p:nvSpPr>
        <p:spPr>
          <a:xfrm>
            <a:off x="506102" y="1478622"/>
            <a:ext cx="402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Suivi en mode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Note de cours ou conseils à retenir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609AC1-59DC-4230-8701-C3ED1492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34" y="599542"/>
            <a:ext cx="4582071" cy="59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4" y="33973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2625588" y="312681"/>
            <a:ext cx="6550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Tests Unitaires et tests d’intégration</a:t>
            </a:r>
          </a:p>
        </p:txBody>
      </p:sp>
    </p:spTree>
    <p:extLst>
      <p:ext uri="{BB962C8B-B14F-4D97-AF65-F5344CB8AC3E}">
        <p14:creationId xmlns:p14="http://schemas.microsoft.com/office/powerpoint/2010/main" val="19611096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4" y="1625188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2625588" y="312681"/>
            <a:ext cx="6550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Intégration continue et déploiement continue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4AFEB7-A1E9-456D-8601-1CE8D822A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18" y="1040419"/>
            <a:ext cx="8458200" cy="1388102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7C635E-2ECB-4EE1-9DE7-AAE92ED8136A}"/>
              </a:ext>
            </a:extLst>
          </p:cNvPr>
          <p:cNvSpPr txBox="1"/>
          <p:nvPr/>
        </p:nvSpPr>
        <p:spPr>
          <a:xfrm>
            <a:off x="556682" y="1675099"/>
            <a:ext cx="119729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Étapes du pipeline</a:t>
            </a:r>
          </a:p>
          <a:p>
            <a:pPr algn="l"/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Déclenchement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0" i="0" dirty="0">
                <a:effectLst/>
                <a:latin typeface="Segoe WPC"/>
              </a:rPr>
              <a:t> 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unitaires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d'intégration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1" i="0" dirty="0">
                <a:effectLst/>
                <a:latin typeface="Segoe WPC"/>
              </a:rPr>
              <a:t> des images Docker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Déploiement conditionnel</a:t>
            </a:r>
            <a:r>
              <a:rPr lang="fr-FR" b="0" i="0" dirty="0">
                <a:effectLst/>
                <a:latin typeface="Segoe WPC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8342059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00556 L 0.00013 0.0851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8519 L 0.00013 0.1641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6412 L 2.08333E-6 0.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3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00065 -0.2303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25 L 0.00013 0.3263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23032 L 0.00442 -0.566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2639 L 0.00013 0.4076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-0.5669 L 0.00377 -1.227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0764 L 0.00013 0.4882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68604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Qui Je </a:t>
            </a:r>
            <a:r>
              <a:rPr lang="en-US" dirty="0" err="1"/>
              <a:t>suis</a:t>
            </a:r>
            <a:r>
              <a:rPr lang="en-US" dirty="0"/>
              <a:t>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C6A222-72DD-4865-AC85-661E2966766F}"/>
              </a:ext>
            </a:extLst>
          </p:cNvPr>
          <p:cNvSpPr txBox="1"/>
          <p:nvPr/>
        </p:nvSpPr>
        <p:spPr>
          <a:xfrm>
            <a:off x="1524000" y="3010039"/>
            <a:ext cx="7602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Mahdi Mcheik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Parcours</a:t>
            </a:r>
            <a:r>
              <a:rPr lang="en-US" sz="2800" dirty="0"/>
              <a:t> </a:t>
            </a:r>
            <a:r>
              <a:rPr lang="fr-FR" sz="2800" dirty="0"/>
              <a:t>professionnel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Language </a:t>
            </a:r>
            <a:r>
              <a:rPr lang="fr-FR" sz="2800" dirty="0"/>
              <a:t>préféré ?</a:t>
            </a:r>
            <a:r>
              <a:rPr lang="en-US" sz="2800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F8397E-7DC3-4CB5-8450-39522F86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29" y="1418769"/>
            <a:ext cx="2962665" cy="52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2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1459508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D063302-785E-4193-85AC-A168DE8F3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365" y="1448942"/>
            <a:ext cx="3989294" cy="879768"/>
          </a:xfrm>
        </p:spPr>
        <p:txBody>
          <a:bodyPr/>
          <a:lstStyle/>
          <a:p>
            <a:pPr algn="l"/>
            <a:r>
              <a:rPr lang="fr-FR" dirty="0"/>
              <a:t>- Contexte et problématique</a:t>
            </a:r>
          </a:p>
          <a:p>
            <a:pPr algn="l"/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923363" y="194771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3984F55-0319-4924-A594-5C51E9499012}"/>
              </a:ext>
            </a:extLst>
          </p:cNvPr>
          <p:cNvSpPr txBox="1">
            <a:spLocks/>
          </p:cNvSpPr>
          <p:nvPr/>
        </p:nvSpPr>
        <p:spPr>
          <a:xfrm>
            <a:off x="923363" y="243990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923362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92336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923360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923359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0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1.25E-6 0.075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546 L 0.00156 0.1421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14213 L 0.00221 0.21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21 0.2125 L 0.00078 0.2884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8843 L 1.25E-6 0.353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35371 L 0.00156 0.4256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6" y="30496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D063302-785E-4193-85AC-A168DE8F3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6419" y="192797"/>
            <a:ext cx="5652926" cy="879768"/>
          </a:xfrm>
        </p:spPr>
        <p:txBody>
          <a:bodyPr>
            <a:normAutofit fontScale="92500"/>
          </a:bodyPr>
          <a:lstStyle/>
          <a:p>
            <a:pPr algn="l"/>
            <a:r>
              <a:rPr lang="fr-FR" sz="4000" dirty="0"/>
              <a:t>Contexte et problématique</a:t>
            </a:r>
          </a:p>
          <a:p>
            <a:pPr algn="l"/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-6054982" y="194771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3984F55-0319-4924-A594-5C51E9499012}"/>
              </a:ext>
            </a:extLst>
          </p:cNvPr>
          <p:cNvSpPr txBox="1">
            <a:spLocks/>
          </p:cNvSpPr>
          <p:nvPr/>
        </p:nvSpPr>
        <p:spPr>
          <a:xfrm>
            <a:off x="-6054982" y="243990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de la base de données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-6054983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-605935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-6054985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-6054986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DE6D84B-09F6-4C83-A13B-1E552E0E6645}"/>
              </a:ext>
            </a:extLst>
          </p:cNvPr>
          <p:cNvSpPr txBox="1"/>
          <p:nvPr/>
        </p:nvSpPr>
        <p:spPr>
          <a:xfrm>
            <a:off x="683763" y="1690255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Demande réelle d’un professeur particulier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944939-35DF-4B85-976B-C3BBE5758442}"/>
              </a:ext>
            </a:extLst>
          </p:cNvPr>
          <p:cNvSpPr txBox="1"/>
          <p:nvPr/>
        </p:nvSpPr>
        <p:spPr>
          <a:xfrm>
            <a:off x="683763" y="2271442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gestion des cours, des paiements se fait par téléphone/messages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Virements manuels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Communication complexe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Potentiels erreurs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FC5A6B5-9074-45AF-8E90-6FE6A3A7F55D}"/>
              </a:ext>
            </a:extLst>
          </p:cNvPr>
          <p:cNvSpPr txBox="1"/>
          <p:nvPr/>
        </p:nvSpPr>
        <p:spPr>
          <a:xfrm>
            <a:off x="683763" y="3953315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Concevoir un outil simple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30F5B3C-8430-423A-B3C5-F49FA9D80A8A}"/>
              </a:ext>
            </a:extLst>
          </p:cNvPr>
          <p:cNvSpPr txBox="1"/>
          <p:nvPr/>
        </p:nvSpPr>
        <p:spPr>
          <a:xfrm>
            <a:off x="683763" y="4389994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Aux élèves de s’inscrire, réserver un créneau disponible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créer, modifier et supprimer des créneaux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Suivi de cours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vérifier et consulter ses réservations.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FEA03A-E249-49B3-B272-57219A6DA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035" y="3362703"/>
            <a:ext cx="3417003" cy="34170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6741565-BC47-40B3-990E-7B1C523FF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063" y="3075528"/>
            <a:ext cx="3629272" cy="36292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BCF56A7-CDC2-478A-8BC9-180671FB4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2882" y="2827484"/>
            <a:ext cx="2870098" cy="38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0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1836 0.1967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36 0.19676 L -0.01836 0.52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26618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2830400" y="238989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-6054983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-605935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-6054985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-6054986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EFDBB90E-22B2-4566-AD88-A4B703FD9AD9}"/>
              </a:ext>
            </a:extLst>
          </p:cNvPr>
          <p:cNvSpPr txBox="1">
            <a:spLocks/>
          </p:cNvSpPr>
          <p:nvPr/>
        </p:nvSpPr>
        <p:spPr>
          <a:xfrm>
            <a:off x="-6059352" y="246464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2" y="2111521"/>
            <a:ext cx="11005775" cy="38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2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26618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-6766181" y="193216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4668435" y="28298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Conception et développement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-605935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-6054985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-6054986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EFDBB90E-22B2-4566-AD88-A4B703FD9AD9}"/>
              </a:ext>
            </a:extLst>
          </p:cNvPr>
          <p:cNvSpPr txBox="1">
            <a:spLocks/>
          </p:cNvSpPr>
          <p:nvPr/>
        </p:nvSpPr>
        <p:spPr>
          <a:xfrm>
            <a:off x="-6571537" y="2270849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7F69C8F-CF5A-4073-8B7D-C8AD73E54218}"/>
              </a:ext>
            </a:extLst>
          </p:cNvPr>
          <p:cNvSpPr txBox="1"/>
          <p:nvPr/>
        </p:nvSpPr>
        <p:spPr>
          <a:xfrm>
            <a:off x="637581" y="2377720"/>
            <a:ext cx="5828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Environnements de développement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Tiers et librairies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7CC0C0-0D13-407C-AFC6-9DFCC80B4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894" y="2738043"/>
            <a:ext cx="1710404" cy="17104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24AFEE-1A34-4890-AEDE-498980FAE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98" y="2905232"/>
            <a:ext cx="1376027" cy="13760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3EA31CC-8674-4501-AD8E-9DB64CCF7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95" y="4981506"/>
            <a:ext cx="1636617" cy="168727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FFABEDF-328E-4052-9E8C-E76CE466B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1" y="5247599"/>
            <a:ext cx="1976864" cy="123554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E90E171-7E05-4505-BE93-8D28CE7C7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60" y="5382973"/>
            <a:ext cx="2297121" cy="96479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2089D90-47D4-46FC-8762-91D334172E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13" y="1250885"/>
            <a:ext cx="1469013" cy="146901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8F6AE7B-56C4-4B47-862C-CB345B13D1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91" y="1294144"/>
            <a:ext cx="1410218" cy="141021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A1C29D3-60D8-4BDF-83BC-542D486CB6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98" y="4958246"/>
            <a:ext cx="1897598" cy="14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97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26618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-6766181" y="193216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5002305" y="26828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-605935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-6054985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-6054986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EFDBB90E-22B2-4566-AD88-A4B703FD9AD9}"/>
              </a:ext>
            </a:extLst>
          </p:cNvPr>
          <p:cNvSpPr txBox="1">
            <a:spLocks/>
          </p:cNvSpPr>
          <p:nvPr/>
        </p:nvSpPr>
        <p:spPr>
          <a:xfrm>
            <a:off x="-6571537" y="2270849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2C9799C8-D113-43FD-AF8B-BA8564279E93}"/>
              </a:ext>
            </a:extLst>
          </p:cNvPr>
          <p:cNvSpPr txBox="1">
            <a:spLocks/>
          </p:cNvSpPr>
          <p:nvPr/>
        </p:nvSpPr>
        <p:spPr>
          <a:xfrm>
            <a:off x="-5906951" y="35399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637580" y="1586022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637580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637580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637580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637580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637580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637580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</p:spTree>
    <p:extLst>
      <p:ext uri="{BB962C8B-B14F-4D97-AF65-F5344CB8AC3E}">
        <p14:creationId xmlns:p14="http://schemas.microsoft.com/office/powerpoint/2010/main" val="122035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18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4" y="2245096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277750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19B630-B8DF-4130-89A0-1A67F0579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0543" y="2812467"/>
            <a:ext cx="6054996" cy="297523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3F80565-3425-4E18-8E41-DB523AFC7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63" y="1504977"/>
            <a:ext cx="5318822" cy="484444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744905" y="97102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Inscription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F1FCA5-456D-4827-9A88-A7E02E3F3627}"/>
              </a:ext>
            </a:extLst>
          </p:cNvPr>
          <p:cNvSpPr txBox="1"/>
          <p:nvPr/>
        </p:nvSpPr>
        <p:spPr>
          <a:xfrm>
            <a:off x="838742" y="2251655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96970E4-A6F9-4E63-81C0-48C9B4ED4A6F}"/>
              </a:ext>
            </a:extLst>
          </p:cNvPr>
          <p:cNvSpPr txBox="1"/>
          <p:nvPr/>
        </p:nvSpPr>
        <p:spPr>
          <a:xfrm>
            <a:off x="838741" y="4030062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056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55092 0.0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39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51875 -0.0222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38" y="-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0365 0.25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18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7706" y="-85513"/>
            <a:ext cx="448235" cy="441988"/>
          </a:xfrm>
          <a:prstGeom prst="rect">
            <a:avLst/>
          </a:prstGeom>
        </p:spPr>
      </p:pic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769324" y="-1118390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1204187" y="-845191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Inscription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641224-E632-412D-91D2-2AC03CEB76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0" y="-166439"/>
            <a:ext cx="12192000" cy="1370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339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1.48148E-6 L -0.01159 -0.98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4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1703</Words>
  <Application>Microsoft Office PowerPoint</Application>
  <PresentationFormat>Grand écran</PresentationFormat>
  <Paragraphs>305</Paragraphs>
  <Slides>19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Segoe WPC</vt:lpstr>
      <vt:lpstr>Thème Office</vt:lpstr>
      <vt:lpstr>Mahdi Mcheik</vt:lpstr>
      <vt:lpstr>Qui Je suis?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Présentation PowerPoint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Mcheik</dc:creator>
  <cp:lastModifiedBy>Mahdi Mcheik</cp:lastModifiedBy>
  <cp:revision>42</cp:revision>
  <dcterms:created xsi:type="dcterms:W3CDTF">2025-10-14T11:44:35Z</dcterms:created>
  <dcterms:modified xsi:type="dcterms:W3CDTF">2025-10-20T20:42:19Z</dcterms:modified>
</cp:coreProperties>
</file>